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58" r:id="rId5"/>
    <p:sldId id="261" r:id="rId6"/>
    <p:sldId id="266" r:id="rId7"/>
    <p:sldId id="277" r:id="rId8"/>
    <p:sldId id="273" r:id="rId9"/>
    <p:sldId id="275" r:id="rId10"/>
    <p:sldId id="284" r:id="rId11"/>
    <p:sldId id="276" r:id="rId12"/>
    <p:sldId id="267" r:id="rId13"/>
    <p:sldId id="262" r:id="rId14"/>
    <p:sldId id="265" r:id="rId15"/>
    <p:sldId id="286" r:id="rId16"/>
    <p:sldId id="287" r:id="rId17"/>
    <p:sldId id="288" r:id="rId18"/>
    <p:sldId id="285" r:id="rId19"/>
    <p:sldId id="289" r:id="rId20"/>
    <p:sldId id="290" r:id="rId21"/>
    <p:sldId id="268" r:id="rId22"/>
    <p:sldId id="263" r:id="rId23"/>
    <p:sldId id="264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7" r:id="rId37"/>
    <p:sldId id="308" r:id="rId38"/>
    <p:sldId id="309" r:id="rId39"/>
    <p:sldId id="310" r:id="rId40"/>
    <p:sldId id="311" r:id="rId41"/>
    <p:sldId id="312" r:id="rId42"/>
    <p:sldId id="313" r:id="rId43"/>
    <p:sldId id="314" r:id="rId44"/>
    <p:sldId id="318" r:id="rId45"/>
    <p:sldId id="291" r:id="rId46"/>
    <p:sldId id="319" r:id="rId47"/>
    <p:sldId id="260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009BCB"/>
    <a:srgbClr val="5EC2C4"/>
    <a:srgbClr val="006794"/>
    <a:srgbClr val="F2F2F2"/>
    <a:srgbClr val="0097C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3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79C0-B892-4439-876C-102D9BCB0DA9}" type="datetimeFigureOut">
              <a:rPr lang="ko-KR" altLang="en-US" smtClean="0"/>
              <a:t>2019-09-07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568FF-A5D9-4D1A-A026-599BC3210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18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79C0-B892-4439-876C-102D9BCB0DA9}" type="datetimeFigureOut">
              <a:rPr lang="ko-KR" altLang="en-US" smtClean="0"/>
              <a:t>2019-09-07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568FF-A5D9-4D1A-A026-599BC3210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893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79C0-B892-4439-876C-102D9BCB0DA9}" type="datetimeFigureOut">
              <a:rPr lang="ko-KR" altLang="en-US" smtClean="0"/>
              <a:t>2019-09-07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568FF-A5D9-4D1A-A026-599BC3210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99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79C0-B892-4439-876C-102D9BCB0DA9}" type="datetimeFigureOut">
              <a:rPr lang="ko-KR" altLang="en-US" smtClean="0"/>
              <a:t>2019-09-07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568FF-A5D9-4D1A-A026-599BC3210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433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79C0-B892-4439-876C-102D9BCB0DA9}" type="datetimeFigureOut">
              <a:rPr lang="ko-KR" altLang="en-US" smtClean="0"/>
              <a:t>2019-09-07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568FF-A5D9-4D1A-A026-599BC3210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257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79C0-B892-4439-876C-102D9BCB0DA9}" type="datetimeFigureOut">
              <a:rPr lang="ko-KR" altLang="en-US" smtClean="0"/>
              <a:t>2019-09-07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568FF-A5D9-4D1A-A026-599BC3210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637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79C0-B892-4439-876C-102D9BCB0DA9}" type="datetimeFigureOut">
              <a:rPr lang="ko-KR" altLang="en-US" smtClean="0"/>
              <a:t>2019-09-07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568FF-A5D9-4D1A-A026-599BC3210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547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79C0-B892-4439-876C-102D9BCB0DA9}" type="datetimeFigureOut">
              <a:rPr lang="ko-KR" altLang="en-US" smtClean="0"/>
              <a:t>2019-09-07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568FF-A5D9-4D1A-A026-599BC3210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906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79C0-B892-4439-876C-102D9BCB0DA9}" type="datetimeFigureOut">
              <a:rPr lang="ko-KR" altLang="en-US" smtClean="0"/>
              <a:t>2019-09-07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568FF-A5D9-4D1A-A026-599BC3210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807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79C0-B892-4439-876C-102D9BCB0DA9}" type="datetimeFigureOut">
              <a:rPr lang="ko-KR" altLang="en-US" smtClean="0"/>
              <a:t>2019-09-07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568FF-A5D9-4D1A-A026-599BC3210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586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79C0-B892-4439-876C-102D9BCB0DA9}" type="datetimeFigureOut">
              <a:rPr lang="ko-KR" altLang="en-US" smtClean="0"/>
              <a:t>2019-09-07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568FF-A5D9-4D1A-A026-599BC3210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86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E579C0-B892-4439-876C-102D9BCB0DA9}" type="datetimeFigureOut">
              <a:rPr lang="ko-KR" altLang="en-US" smtClean="0"/>
              <a:t>2019-09-07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568FF-A5D9-4D1A-A026-599BC3210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512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E8DD2FC-D7C2-4E68-97D2-9EB64095C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8265" y="1668694"/>
            <a:ext cx="8684813" cy="437225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딥러닝을 이용한 실시간 이미지 기반 선로 내 장애물 감지 및 식별 시스템</a:t>
            </a:r>
            <a:endParaRPr lang="ko-KR" altLang="en-US" sz="2000">
              <a:latin typeface="+mj-ea"/>
              <a:ea typeface="+mj-ea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A39A455A-21AE-47E8-B099-21E31283E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265" y="644882"/>
            <a:ext cx="8915401" cy="925789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</a:rPr>
              <a:t>Real-time image-based obstacle detection and identification system using deep learning on railroad tracks environments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74E7A4-E5A6-4BAC-A9E6-FC4DF3A732EF}"/>
              </a:ext>
            </a:extLst>
          </p:cNvPr>
          <p:cNvSpPr txBox="1"/>
          <p:nvPr/>
        </p:nvSpPr>
        <p:spPr>
          <a:xfrm>
            <a:off x="210071" y="2666836"/>
            <a:ext cx="4351352" cy="736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Presenter : Kim Minseok</a:t>
            </a:r>
          </a:p>
          <a:p>
            <a:pPr>
              <a:lnSpc>
                <a:spcPct val="120000"/>
              </a:lnSpc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Software Department In Soongsil Univ.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2" charset="-127"/>
              <a:ea typeface="KoPub돋움체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3804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D17FB76-D1C6-4E48-9B32-F7CA64EB140B}"/>
              </a:ext>
            </a:extLst>
          </p:cNvPr>
          <p:cNvSpPr/>
          <p:nvPr/>
        </p:nvSpPr>
        <p:spPr>
          <a:xfrm>
            <a:off x="129785" y="6236618"/>
            <a:ext cx="2844048" cy="3788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Reperences</a:t>
            </a:r>
          </a:p>
          <a:p>
            <a:pPr marL="228600" marR="0" lvl="0" indent="-2286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https://www.youtube.com/watch?v=JGw6QpYShgY</a:t>
            </a:r>
            <a:endParaRPr kumimoji="0" lang="en-US" altLang="ko-KR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EF4E73-38F6-42EE-8D17-8127BAD18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4587"/>
            <a:ext cx="9144000" cy="485484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9A784DB-293E-453D-A58C-F2BEF11ED54E}"/>
              </a:ext>
            </a:extLst>
          </p:cNvPr>
          <p:cNvSpPr/>
          <p:nvPr/>
        </p:nvSpPr>
        <p:spPr>
          <a:xfrm>
            <a:off x="4684088" y="4253435"/>
            <a:ext cx="825909" cy="6607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3300E68-CDC8-420C-9771-6C0BC3ED5D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883" y="-5708"/>
            <a:ext cx="8186766" cy="909886"/>
          </a:xfrm>
        </p:spPr>
        <p:txBody>
          <a:bodyPr>
            <a:noAutofit/>
          </a:bodyPr>
          <a:lstStyle/>
          <a:p>
            <a:pPr algn="l"/>
            <a:r>
              <a:rPr lang="en-US" altLang="ko-KR" sz="4000"/>
              <a:t>Exist study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DC3251-7F47-4FBA-B7CA-0BF57EB5C4F5}"/>
              </a:ext>
            </a:extLst>
          </p:cNvPr>
          <p:cNvSpPr/>
          <p:nvPr/>
        </p:nvSpPr>
        <p:spPr>
          <a:xfrm>
            <a:off x="310101" y="314899"/>
            <a:ext cx="143123" cy="516911"/>
          </a:xfrm>
          <a:prstGeom prst="rect">
            <a:avLst/>
          </a:prstGeom>
          <a:solidFill>
            <a:srgbClr val="006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7365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5D5E47-6F80-4E4A-A429-9649FBC31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66" y="936676"/>
            <a:ext cx="8191307" cy="452020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D7089A9-69FE-4924-A976-9DB3222B681D}"/>
              </a:ext>
            </a:extLst>
          </p:cNvPr>
          <p:cNvSpPr/>
          <p:nvPr/>
        </p:nvSpPr>
        <p:spPr>
          <a:xfrm>
            <a:off x="129785" y="6130429"/>
            <a:ext cx="7273905" cy="674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Reperences</a:t>
            </a:r>
          </a:p>
          <a:p>
            <a:pPr marL="228600" lvl="0" indent="-228600">
              <a:lnSpc>
                <a:spcPct val="120000"/>
              </a:lnSpc>
              <a:buFontTx/>
              <a:buAutoNum type="arabicParenBoth"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Masato Ukai, Bogdan Tomoyuki Nassu, Nozomi Nagamine, Masato Watanabe, Takayuki Inaba; “Obstacle Detection on Railway Track by Fusing Radar and Image Sensor”, 2011 </a:t>
            </a:r>
            <a:r>
              <a:rPr lang="en-US" altLang="ko-KR" sz="800">
                <a:solidFill>
                  <a:prstClr val="white"/>
                </a:solidFill>
              </a:rPr>
              <a:t>2p table 1, figure 1 (https://www.semanticscholar.org/paper/Obstacle-Detection-on-Railway-Track-by-Fusing-Radar-Ukai-Nassu/d0ba8b60980b940446f581ba87f871a325cf3cca)</a:t>
            </a:r>
            <a:endParaRPr kumimoji="0" lang="en-US" altLang="ko-KR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5EFBDB82-51D7-4526-89EB-2FF877C220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883" y="-5708"/>
            <a:ext cx="8186766" cy="909886"/>
          </a:xfrm>
        </p:spPr>
        <p:txBody>
          <a:bodyPr>
            <a:noAutofit/>
          </a:bodyPr>
          <a:lstStyle/>
          <a:p>
            <a:pPr algn="l"/>
            <a:r>
              <a:rPr lang="en-US" altLang="ko-KR" sz="4000"/>
              <a:t>Exist study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C0F3086-A73B-44DD-AE0C-0708B8E8D38E}"/>
              </a:ext>
            </a:extLst>
          </p:cNvPr>
          <p:cNvSpPr/>
          <p:nvPr/>
        </p:nvSpPr>
        <p:spPr>
          <a:xfrm>
            <a:off x="310101" y="314899"/>
            <a:ext cx="143123" cy="516911"/>
          </a:xfrm>
          <a:prstGeom prst="rect">
            <a:avLst/>
          </a:prstGeom>
          <a:solidFill>
            <a:srgbClr val="006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8991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0BC104-3649-464C-B509-AF5A6F14B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1656" y="2479357"/>
            <a:ext cx="4842344" cy="949643"/>
          </a:xfrm>
        </p:spPr>
        <p:txBody>
          <a:bodyPr>
            <a:noAutofit/>
          </a:bodyPr>
          <a:lstStyle/>
          <a:p>
            <a:pPr algn="l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Tech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8DD2FC-D7C2-4E68-97D2-9EB64095C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1656" y="3429000"/>
            <a:ext cx="4279790" cy="949643"/>
          </a:xfrm>
        </p:spPr>
        <p:txBody>
          <a:bodyPr/>
          <a:lstStyle/>
          <a:p>
            <a:pPr algn="l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Models and visualization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EFC153-C439-4E98-A23D-27B94A2E4EF8}"/>
              </a:ext>
            </a:extLst>
          </p:cNvPr>
          <p:cNvSpPr txBox="1"/>
          <p:nvPr/>
        </p:nvSpPr>
        <p:spPr>
          <a:xfrm>
            <a:off x="2166731" y="1773141"/>
            <a:ext cx="1478942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2</a:t>
            </a:r>
            <a:endParaRPr kumimoji="0" lang="ko-KR" altLang="en-US" sz="23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1893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0067665D-DBEC-47DE-814D-11A04D22588B}"/>
              </a:ext>
            </a:extLst>
          </p:cNvPr>
          <p:cNvSpPr txBox="1">
            <a:spLocks/>
          </p:cNvSpPr>
          <p:nvPr/>
        </p:nvSpPr>
        <p:spPr>
          <a:xfrm>
            <a:off x="238540" y="1161159"/>
            <a:ext cx="8587408" cy="973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>
                <a:solidFill>
                  <a:schemeClr val="bg1"/>
                </a:solidFill>
              </a:rPr>
              <a:t>Model : U-net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B67BCFF4-1F02-4F3C-A9B2-08C6B093EAAF}"/>
              </a:ext>
            </a:extLst>
          </p:cNvPr>
          <p:cNvSpPr txBox="1">
            <a:spLocks/>
          </p:cNvSpPr>
          <p:nvPr/>
        </p:nvSpPr>
        <p:spPr>
          <a:xfrm>
            <a:off x="286247" y="884584"/>
            <a:ext cx="5088835" cy="3876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>
                <a:solidFill>
                  <a:schemeClr val="bg1"/>
                </a:solidFill>
              </a:rPr>
              <a:t>Used model for railway tracking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7778E4-4D44-46BC-B0E3-46F27DEFBC0A}"/>
              </a:ext>
            </a:extLst>
          </p:cNvPr>
          <p:cNvSpPr txBox="1"/>
          <p:nvPr/>
        </p:nvSpPr>
        <p:spPr>
          <a:xfrm>
            <a:off x="949797" y="2659559"/>
            <a:ext cx="60409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>
                <a:latin typeface="+mj-ea"/>
                <a:ea typeface="+mj-ea"/>
              </a:rPr>
              <a:t>Benefit</a:t>
            </a:r>
            <a:endParaRPr lang="ko-KR" altLang="en-US" sz="4400"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EF7934-8D13-4AA2-84FA-9C417297C472}"/>
              </a:ext>
            </a:extLst>
          </p:cNvPr>
          <p:cNvSpPr/>
          <p:nvPr/>
        </p:nvSpPr>
        <p:spPr>
          <a:xfrm>
            <a:off x="761017" y="2771350"/>
            <a:ext cx="117988" cy="502729"/>
          </a:xfrm>
          <a:prstGeom prst="rect">
            <a:avLst/>
          </a:prstGeom>
          <a:solidFill>
            <a:srgbClr val="009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83BC37-FEB1-401A-ACCB-224422866AFF}"/>
              </a:ext>
            </a:extLst>
          </p:cNvPr>
          <p:cNvSpPr txBox="1"/>
          <p:nvPr/>
        </p:nvSpPr>
        <p:spPr>
          <a:xfrm>
            <a:off x="761017" y="3547414"/>
            <a:ext cx="7728154" cy="2613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800">
                <a:latin typeface="+mj-ea"/>
                <a:ea typeface="+mj-ea"/>
              </a:rPr>
              <a:t>Suitable for image processing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800">
                <a:latin typeface="+mj-ea"/>
                <a:ea typeface="+mj-ea"/>
              </a:rPr>
              <a:t>Fast speed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800">
                <a:latin typeface="+mj-ea"/>
                <a:ea typeface="+mj-ea"/>
              </a:rPr>
              <a:t>Don’t fall for a trade off by patch size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800">
                <a:latin typeface="+mj-ea"/>
                <a:ea typeface="+mj-ea"/>
              </a:rPr>
              <a:t>We need detail probability graph</a:t>
            </a:r>
          </a:p>
        </p:txBody>
      </p:sp>
    </p:spTree>
    <p:extLst>
      <p:ext uri="{BB962C8B-B14F-4D97-AF65-F5344CB8AC3E}">
        <p14:creationId xmlns:p14="http://schemas.microsoft.com/office/powerpoint/2010/main" val="3343489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98C4A66-F57E-4198-832E-F97809070A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025" y="256182"/>
            <a:ext cx="7772400" cy="846139"/>
          </a:xfrm>
        </p:spPr>
        <p:txBody>
          <a:bodyPr>
            <a:normAutofit/>
          </a:bodyPr>
          <a:lstStyle/>
          <a:p>
            <a:pPr algn="l"/>
            <a:r>
              <a:rPr lang="en-US" altLang="ko-KR" sz="4800"/>
              <a:t>U-net</a:t>
            </a:r>
            <a:endParaRPr lang="ko-KR" altLang="en-US" sz="48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036628-1B22-49BF-A6C1-12DEEE247962}"/>
              </a:ext>
            </a:extLst>
          </p:cNvPr>
          <p:cNvSpPr/>
          <p:nvPr/>
        </p:nvSpPr>
        <p:spPr>
          <a:xfrm>
            <a:off x="353962" y="371660"/>
            <a:ext cx="141584" cy="604090"/>
          </a:xfrm>
          <a:prstGeom prst="rect">
            <a:avLst/>
          </a:prstGeom>
          <a:solidFill>
            <a:srgbClr val="009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unet ì¤ëªì ëí ì´ë¯¸ì§ ê²ìê²°ê³¼">
            <a:extLst>
              <a:ext uri="{FF2B5EF4-FFF2-40B4-BE49-F238E27FC236}">
                <a16:creationId xmlns:a16="http://schemas.microsoft.com/office/drawing/2014/main" id="{54692E34-8414-4A6B-AB9E-2E2D9BF96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301" y="1102321"/>
            <a:ext cx="7175857" cy="491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A3442B-EA9E-4E2E-A7A7-1AFDFCAC57BA}"/>
              </a:ext>
            </a:extLst>
          </p:cNvPr>
          <p:cNvSpPr/>
          <p:nvPr/>
        </p:nvSpPr>
        <p:spPr>
          <a:xfrm>
            <a:off x="129785" y="6272013"/>
            <a:ext cx="7273905" cy="378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Reperences</a:t>
            </a:r>
          </a:p>
          <a:p>
            <a:pPr marL="228600" lvl="0" indent="-228600">
              <a:lnSpc>
                <a:spcPct val="120000"/>
              </a:lnSpc>
              <a:buFontTx/>
              <a:buAutoNum type="arabicParenBoth"/>
              <a:defRPr/>
            </a:pPr>
            <a:r>
              <a:rPr lang="en-US" altLang="ko-KR" sz="800">
                <a:solidFill>
                  <a:prstClr val="white"/>
                </a:solidFill>
              </a:rPr>
              <a:t>https://github.com/zhixuhao/unet</a:t>
            </a:r>
            <a:endParaRPr kumimoji="0" lang="en-US" altLang="ko-KR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6858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98C4A66-F57E-4198-832E-F97809070A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025" y="256182"/>
            <a:ext cx="7772400" cy="846139"/>
          </a:xfrm>
        </p:spPr>
        <p:txBody>
          <a:bodyPr>
            <a:normAutofit/>
          </a:bodyPr>
          <a:lstStyle/>
          <a:p>
            <a:pPr algn="l"/>
            <a:r>
              <a:rPr lang="en-US" altLang="ko-KR" sz="4800"/>
              <a:t>U-net</a:t>
            </a:r>
            <a:endParaRPr lang="ko-KR" altLang="en-US" sz="48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036628-1B22-49BF-A6C1-12DEEE247962}"/>
              </a:ext>
            </a:extLst>
          </p:cNvPr>
          <p:cNvSpPr/>
          <p:nvPr/>
        </p:nvSpPr>
        <p:spPr>
          <a:xfrm>
            <a:off x="353962" y="371660"/>
            <a:ext cx="141584" cy="604090"/>
          </a:xfrm>
          <a:prstGeom prst="rect">
            <a:avLst/>
          </a:prstGeom>
          <a:solidFill>
            <a:srgbClr val="009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pic>
        <p:nvPicPr>
          <p:cNvPr id="3" name="그림 2" descr="실내, 벽이(가) 표시된 사진&#10;&#10;자동 생성된 설명">
            <a:extLst>
              <a:ext uri="{FF2B5EF4-FFF2-40B4-BE49-F238E27FC236}">
                <a16:creationId xmlns:a16="http://schemas.microsoft.com/office/drawing/2014/main" id="{CEFAB397-D9E2-4F53-BA42-25E16FA8E9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59" y="1305508"/>
            <a:ext cx="3657600" cy="2057400"/>
          </a:xfrm>
          <a:prstGeom prst="rect">
            <a:avLst/>
          </a:prstGeom>
        </p:spPr>
      </p:pic>
      <p:pic>
        <p:nvPicPr>
          <p:cNvPr id="7" name="그림 6" descr="동물, 무척추동물이(가) 표시된 사진&#10;&#10;자동 생성된 설명">
            <a:extLst>
              <a:ext uri="{FF2B5EF4-FFF2-40B4-BE49-F238E27FC236}">
                <a16:creationId xmlns:a16="http://schemas.microsoft.com/office/drawing/2014/main" id="{B8D8C42E-3276-49B7-A772-57DAED6ABD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59" y="3732716"/>
            <a:ext cx="3657600" cy="2057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F9B4CD0-703D-498F-B4AE-BC1C0C322A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1369"/>
          <a:stretch/>
        </p:blipFill>
        <p:spPr>
          <a:xfrm>
            <a:off x="4793840" y="3732716"/>
            <a:ext cx="3648075" cy="2057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B7BF75-E7E9-48BA-AD54-91E1D5FE3CF8}"/>
              </a:ext>
            </a:extLst>
          </p:cNvPr>
          <p:cNvSpPr txBox="1"/>
          <p:nvPr/>
        </p:nvSpPr>
        <p:spPr>
          <a:xfrm>
            <a:off x="731459" y="1305508"/>
            <a:ext cx="1429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Original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71FA3E-14A3-416C-A331-7CE4E861F512}"/>
              </a:ext>
            </a:extLst>
          </p:cNvPr>
          <p:cNvSpPr txBox="1"/>
          <p:nvPr/>
        </p:nvSpPr>
        <p:spPr>
          <a:xfrm>
            <a:off x="731459" y="3732716"/>
            <a:ext cx="1429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Mask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1F27DE-610D-48B5-92AE-D0A13B765BA1}"/>
              </a:ext>
            </a:extLst>
          </p:cNvPr>
          <p:cNvSpPr txBox="1"/>
          <p:nvPr/>
        </p:nvSpPr>
        <p:spPr>
          <a:xfrm>
            <a:off x="4787880" y="3732716"/>
            <a:ext cx="1429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Predicted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885B2C-073A-4DFB-9C56-7CD739DA3044}"/>
              </a:ext>
            </a:extLst>
          </p:cNvPr>
          <p:cNvSpPr txBox="1"/>
          <p:nvPr/>
        </p:nvSpPr>
        <p:spPr>
          <a:xfrm>
            <a:off x="4787880" y="1166136"/>
            <a:ext cx="3648075" cy="1801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>
                <a:latin typeface="+mj-ea"/>
                <a:ea typeface="+mj-ea"/>
              </a:rPr>
              <a:t>Limitness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>
                <a:latin typeface="+mj-ea"/>
                <a:ea typeface="+mj-ea"/>
              </a:rPr>
              <a:t>Weak in far distance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>
                <a:latin typeface="+mj-ea"/>
                <a:ea typeface="+mj-ea"/>
              </a:rPr>
              <a:t>Weak in curve railway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8FA84A-C1F2-44EA-B051-DA697B573DB9}"/>
              </a:ext>
            </a:extLst>
          </p:cNvPr>
          <p:cNvSpPr/>
          <p:nvPr/>
        </p:nvSpPr>
        <p:spPr>
          <a:xfrm>
            <a:off x="129785" y="6272013"/>
            <a:ext cx="7273905" cy="439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We used 1212 images to train model</a:t>
            </a:r>
          </a:p>
        </p:txBody>
      </p:sp>
    </p:spTree>
    <p:extLst>
      <p:ext uri="{BB962C8B-B14F-4D97-AF65-F5344CB8AC3E}">
        <p14:creationId xmlns:p14="http://schemas.microsoft.com/office/powerpoint/2010/main" val="2302910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18BC7FB3-50F4-473F-B4F4-BAD9AEC1B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8"/>
          <a:stretch/>
        </p:blipFill>
        <p:spPr>
          <a:xfrm>
            <a:off x="4811538" y="3742241"/>
            <a:ext cx="3657600" cy="2057400"/>
          </a:xfrm>
          <a:prstGeom prst="rect">
            <a:avLst/>
          </a:prstGeom>
        </p:spPr>
      </p:pic>
      <p:pic>
        <p:nvPicPr>
          <p:cNvPr id="13" name="그림 12" descr="동물이(가) 표시된 사진&#10;&#10;자동 생성된 설명">
            <a:extLst>
              <a:ext uri="{FF2B5EF4-FFF2-40B4-BE49-F238E27FC236}">
                <a16:creationId xmlns:a16="http://schemas.microsoft.com/office/drawing/2014/main" id="{A4EA736A-37EA-47CF-AB86-7B03711887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59" y="3742241"/>
            <a:ext cx="3657600" cy="2057400"/>
          </a:xfrm>
          <a:prstGeom prst="rect">
            <a:avLst/>
          </a:prstGeom>
        </p:spPr>
      </p:pic>
      <p:pic>
        <p:nvPicPr>
          <p:cNvPr id="4" name="그림 3" descr="실내, 벽이(가) 표시된 사진&#10;&#10;자동 생성된 설명">
            <a:extLst>
              <a:ext uri="{FF2B5EF4-FFF2-40B4-BE49-F238E27FC236}">
                <a16:creationId xmlns:a16="http://schemas.microsoft.com/office/drawing/2014/main" id="{02F96229-3F98-4A90-AD3A-803CAA1E68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59" y="1305508"/>
            <a:ext cx="3657600" cy="205740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C98C4A66-F57E-4198-832E-F97809070A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025" y="256182"/>
            <a:ext cx="7772400" cy="846139"/>
          </a:xfrm>
        </p:spPr>
        <p:txBody>
          <a:bodyPr>
            <a:normAutofit/>
          </a:bodyPr>
          <a:lstStyle/>
          <a:p>
            <a:pPr algn="l"/>
            <a:r>
              <a:rPr lang="en-US" altLang="ko-KR" sz="4800"/>
              <a:t>U-net</a:t>
            </a:r>
            <a:endParaRPr lang="ko-KR" altLang="en-US" sz="48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036628-1B22-49BF-A6C1-12DEEE247962}"/>
              </a:ext>
            </a:extLst>
          </p:cNvPr>
          <p:cNvSpPr/>
          <p:nvPr/>
        </p:nvSpPr>
        <p:spPr>
          <a:xfrm>
            <a:off x="353962" y="371660"/>
            <a:ext cx="141584" cy="604090"/>
          </a:xfrm>
          <a:prstGeom prst="rect">
            <a:avLst/>
          </a:prstGeom>
          <a:solidFill>
            <a:srgbClr val="009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B7BF75-E7E9-48BA-AD54-91E1D5FE3CF8}"/>
              </a:ext>
            </a:extLst>
          </p:cNvPr>
          <p:cNvSpPr txBox="1"/>
          <p:nvPr/>
        </p:nvSpPr>
        <p:spPr>
          <a:xfrm>
            <a:off x="731459" y="1305508"/>
            <a:ext cx="1429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Original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71FA3E-14A3-416C-A331-7CE4E861F512}"/>
              </a:ext>
            </a:extLst>
          </p:cNvPr>
          <p:cNvSpPr txBox="1"/>
          <p:nvPr/>
        </p:nvSpPr>
        <p:spPr>
          <a:xfrm>
            <a:off x="731459" y="3732716"/>
            <a:ext cx="1429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Mask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1F27DE-610D-48B5-92AE-D0A13B765BA1}"/>
              </a:ext>
            </a:extLst>
          </p:cNvPr>
          <p:cNvSpPr txBox="1"/>
          <p:nvPr/>
        </p:nvSpPr>
        <p:spPr>
          <a:xfrm>
            <a:off x="4787880" y="3732716"/>
            <a:ext cx="1429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Predic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t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ed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885B2C-073A-4DFB-9C56-7CD739DA3044}"/>
              </a:ext>
            </a:extLst>
          </p:cNvPr>
          <p:cNvSpPr txBox="1"/>
          <p:nvPr/>
        </p:nvSpPr>
        <p:spPr>
          <a:xfrm>
            <a:off x="4787880" y="1166136"/>
            <a:ext cx="3648075" cy="226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Limitness</a:t>
            </a:r>
          </a:p>
          <a:p>
            <a:pPr marL="457200" marR="0" lvl="0" indent="-4572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Weak in blind object</a:t>
            </a:r>
            <a:endParaRPr lang="en-US" altLang="ko-KR" sz="2000">
              <a:solidFill>
                <a:prstClr val="black"/>
              </a:solidFill>
              <a:latin typeface="KoPub돋움체 Bold"/>
              <a:ea typeface="KoPub돋움체 Bold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Weak in complex env</a:t>
            </a:r>
          </a:p>
          <a:p>
            <a:pPr marL="457200" marR="0" lvl="0" indent="-4572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Wrong recognization</a:t>
            </a: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B534F1-7D73-4923-8D6B-9C4B937D255E}"/>
              </a:ext>
            </a:extLst>
          </p:cNvPr>
          <p:cNvSpPr/>
          <p:nvPr/>
        </p:nvSpPr>
        <p:spPr>
          <a:xfrm>
            <a:off x="129785" y="6272013"/>
            <a:ext cx="7273905" cy="439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We used 1212 images to train model</a:t>
            </a:r>
          </a:p>
        </p:txBody>
      </p:sp>
    </p:spTree>
    <p:extLst>
      <p:ext uri="{BB962C8B-B14F-4D97-AF65-F5344CB8AC3E}">
        <p14:creationId xmlns:p14="http://schemas.microsoft.com/office/powerpoint/2010/main" val="2402145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0067665D-DBEC-47DE-814D-11A04D22588B}"/>
              </a:ext>
            </a:extLst>
          </p:cNvPr>
          <p:cNvSpPr txBox="1">
            <a:spLocks/>
          </p:cNvSpPr>
          <p:nvPr/>
        </p:nvSpPr>
        <p:spPr>
          <a:xfrm>
            <a:off x="238539" y="1062646"/>
            <a:ext cx="9719193" cy="973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kumimoji="0" lang="en-US" altLang="ko-KR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/>
                <a:ea typeface="KoPub돋움체 Bold"/>
                <a:cs typeface="+mj-cs"/>
              </a:rPr>
              <a:t>Model : </a:t>
            </a:r>
            <a:r>
              <a:rPr lang="en-US" altLang="ko-KR" sz="4000">
                <a:solidFill>
                  <a:prstClr val="white"/>
                </a:solidFill>
              </a:rPr>
              <a:t>faster rcnn inception v2 coco</a:t>
            </a:r>
            <a:endParaRPr kumimoji="0" lang="ko-KR" altLang="en-US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/>
              <a:ea typeface="KoPub돋움체 Bold"/>
              <a:cs typeface="+mj-cs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B67BCFF4-1F02-4F3C-A9B2-08C6B093EAAF}"/>
              </a:ext>
            </a:extLst>
          </p:cNvPr>
          <p:cNvSpPr txBox="1">
            <a:spLocks/>
          </p:cNvSpPr>
          <p:nvPr/>
        </p:nvSpPr>
        <p:spPr>
          <a:xfrm>
            <a:off x="286247" y="1062646"/>
            <a:ext cx="5088835" cy="3876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Used model for Obstacle detection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pic>
        <p:nvPicPr>
          <p:cNvPr id="1030" name="Picture 6" descr="https://miro.medium.com/max/1334/1*iWyUwIPO-5kA2ECAfaaPSg.png">
            <a:extLst>
              <a:ext uri="{FF2B5EF4-FFF2-40B4-BE49-F238E27FC236}">
                <a16:creationId xmlns:a16="http://schemas.microsoft.com/office/drawing/2014/main" id="{7426D22D-DBDE-42FA-9981-2E12FD24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137" y="2298280"/>
            <a:ext cx="6884518" cy="439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62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8E616B-B6AA-4508-BC22-F3C1BDCFB5C7}"/>
              </a:ext>
            </a:extLst>
          </p:cNvPr>
          <p:cNvSpPr/>
          <p:nvPr/>
        </p:nvSpPr>
        <p:spPr>
          <a:xfrm>
            <a:off x="180119" y="6188123"/>
            <a:ext cx="7273905" cy="578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>
                <a:solidFill>
                  <a:prstClr val="white"/>
                </a:solidFill>
                <a:latin typeface="+mj-ea"/>
                <a:ea typeface="+mj-ea"/>
              </a:rPr>
              <a:t>In Simulation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pic>
        <p:nvPicPr>
          <p:cNvPr id="18" name="그림 17" descr="대지, 실외, 물이(가) 표시된 사진&#10;&#10;자동 생성된 설명">
            <a:extLst>
              <a:ext uri="{FF2B5EF4-FFF2-40B4-BE49-F238E27FC236}">
                <a16:creationId xmlns:a16="http://schemas.microsoft.com/office/drawing/2014/main" id="{5D7ADFED-5CFA-4401-A854-8CFC6EF47A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" t="4436" r="1652" b="1066"/>
          <a:stretch/>
        </p:blipFill>
        <p:spPr>
          <a:xfrm>
            <a:off x="0" y="505437"/>
            <a:ext cx="9144000" cy="516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400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0067665D-DBEC-47DE-814D-11A04D22588B}"/>
              </a:ext>
            </a:extLst>
          </p:cNvPr>
          <p:cNvSpPr txBox="1">
            <a:spLocks/>
          </p:cNvSpPr>
          <p:nvPr/>
        </p:nvSpPr>
        <p:spPr>
          <a:xfrm>
            <a:off x="286248" y="1062646"/>
            <a:ext cx="7582626" cy="973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en-US" altLang="ko-KR" sz="5400">
                <a:solidFill>
                  <a:prstClr val="white"/>
                </a:solidFill>
              </a:rPr>
              <a:t>Risk Quantification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B67BCFF4-1F02-4F3C-A9B2-08C6B093EAAF}"/>
              </a:ext>
            </a:extLst>
          </p:cNvPr>
          <p:cNvSpPr txBox="1">
            <a:spLocks/>
          </p:cNvSpPr>
          <p:nvPr/>
        </p:nvSpPr>
        <p:spPr>
          <a:xfrm>
            <a:off x="286247" y="868833"/>
            <a:ext cx="5088835" cy="3876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Mixing two models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5AB5F9B-A047-4224-8316-678B7D130488}"/>
                  </a:ext>
                </a:extLst>
              </p:cNvPr>
              <p:cNvSpPr txBox="1"/>
              <p:nvPr/>
            </p:nvSpPr>
            <p:spPr>
              <a:xfrm>
                <a:off x="-871944" y="4684071"/>
                <a:ext cx="7734650" cy="9491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𝐷𝑎𝑛𝑔𝑒𝑟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pt-BR" altLang="ko-KR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altLang="ko-KR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altLang="ko-KR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altLang="ko-KR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pt-BR" altLang="ko-KR" sz="2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𝑥𝑚𝑖𝑛</m:t>
                              </m:r>
                            </m:sub>
                            <m:sup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𝑥𝑚𝑎𝑥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𝑦𝑚𝑎𝑥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num>
                        <m:den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𝑥𝑚𝑎𝑥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𝑥𝑚𝑖𝑛</m:t>
                          </m:r>
                        </m:den>
                      </m:f>
                    </m:oMath>
                  </m:oMathPara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5AB5F9B-A047-4224-8316-678B7D130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71944" y="4684071"/>
                <a:ext cx="7734650" cy="9491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C5A155-2D10-4433-A14E-1F03DD9D56A1}"/>
                  </a:ext>
                </a:extLst>
              </p:cNvPr>
              <p:cNvSpPr txBox="1"/>
              <p:nvPr/>
            </p:nvSpPr>
            <p:spPr>
              <a:xfrm>
                <a:off x="87231" y="2651114"/>
                <a:ext cx="8964490" cy="1687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𝑅𝑖𝑠𝑘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8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𝐷𝑎𝑛𝑔𝑒𝑟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𝑠𝑐𝑜𝑟𝑒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&gt;0.75 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𝑡h𝑒𝑛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𝐷𝑎𝑛𝑔𝑒𝑟</m:t>
                              </m:r>
                            </m:e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 0.75≥ 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𝐷𝑎𝑛𝑔𝑒𝑟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𝑠𝑐𝑜𝑟𝑒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&gt;0.3 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𝑡h𝑒𝑛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𝐶𝑎𝑢𝑡𝑖𝑜𝑛</m:t>
                              </m:r>
                            </m:e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𝐷𝑎𝑛𝑔𝑒𝑟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𝑠𝑐𝑜𝑟𝑒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≤0.3 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𝑡h𝑒𝑛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𝐹𝑖𝑛𝑒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C5A155-2D10-4433-A14E-1F03DD9D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1" y="2651114"/>
                <a:ext cx="8964490" cy="16878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9639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0BC104-3649-464C-B509-AF5A6F14B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28949" y="2157733"/>
            <a:ext cx="2828925" cy="1145763"/>
          </a:xfrm>
        </p:spPr>
        <p:txBody>
          <a:bodyPr>
            <a:noAutofit/>
          </a:bodyPr>
          <a:lstStyle/>
          <a:p>
            <a:pPr algn="l"/>
            <a:r>
              <a:rPr lang="en-US" altLang="ko-KR" sz="4400">
                <a:solidFill>
                  <a:schemeClr val="bg1"/>
                </a:solidFill>
              </a:rPr>
              <a:t>Project Team Member</a:t>
            </a:r>
            <a:endParaRPr lang="ko-KR" altLang="en-US" sz="440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FDA73C-31AD-4912-B6DE-C7906D603801}"/>
              </a:ext>
            </a:extLst>
          </p:cNvPr>
          <p:cNvSpPr/>
          <p:nvPr/>
        </p:nvSpPr>
        <p:spPr>
          <a:xfrm>
            <a:off x="3028949" y="3627961"/>
            <a:ext cx="1970411" cy="9702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/>
                </a:solidFill>
                <a:latin typeface="+mj-ea"/>
                <a:ea typeface="+mj-ea"/>
              </a:rPr>
              <a:t>1. Kim Minseok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/>
                </a:solidFill>
                <a:latin typeface="+mj-ea"/>
                <a:ea typeface="+mj-ea"/>
              </a:rPr>
              <a:t>2. Lee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+mj-ea"/>
                <a:ea typeface="+mj-ea"/>
              </a:rPr>
              <a:t>Juhui</a:t>
            </a:r>
          </a:p>
        </p:txBody>
      </p:sp>
    </p:spTree>
    <p:extLst>
      <p:ext uri="{BB962C8B-B14F-4D97-AF65-F5344CB8AC3E}">
        <p14:creationId xmlns:p14="http://schemas.microsoft.com/office/powerpoint/2010/main" val="2121094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대지, 실외, 물이(가) 표시된 사진&#10;&#10;자동 생성된 설명">
            <a:extLst>
              <a:ext uri="{FF2B5EF4-FFF2-40B4-BE49-F238E27FC236}">
                <a16:creationId xmlns:a16="http://schemas.microsoft.com/office/drawing/2014/main" id="{5D7ADFED-5CFA-4401-A854-8CFC6EF47A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" t="4436" r="1652" b="1066"/>
          <a:stretch/>
        </p:blipFill>
        <p:spPr>
          <a:xfrm>
            <a:off x="0" y="505437"/>
            <a:ext cx="9144000" cy="516276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27CEDD9-FB1D-44D6-BB18-AEEC713B8184}"/>
              </a:ext>
            </a:extLst>
          </p:cNvPr>
          <p:cNvSpPr/>
          <p:nvPr/>
        </p:nvSpPr>
        <p:spPr>
          <a:xfrm>
            <a:off x="180119" y="6188123"/>
            <a:ext cx="7273905" cy="578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>
                <a:solidFill>
                  <a:prstClr val="white"/>
                </a:solidFill>
                <a:latin typeface="+mj-ea"/>
                <a:ea typeface="+mj-ea"/>
              </a:rPr>
              <a:t>In Theory 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134040-697B-42B1-8FC7-8C647A017515}"/>
              </a:ext>
            </a:extLst>
          </p:cNvPr>
          <p:cNvSpPr txBox="1"/>
          <p:nvPr/>
        </p:nvSpPr>
        <p:spPr>
          <a:xfrm>
            <a:off x="4957893" y="4582541"/>
            <a:ext cx="1526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highlight>
                  <a:srgbClr val="FF0000"/>
                </a:highlight>
                <a:latin typeface="+mj-ea"/>
                <a:ea typeface="+mj-ea"/>
              </a:rPr>
              <a:t>Danger</a:t>
            </a:r>
            <a:endParaRPr lang="ko-KR" altLang="en-US">
              <a:highlight>
                <a:srgbClr val="FF0000"/>
              </a:highlight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F71C03-EC46-4F1F-8733-603E6313C099}"/>
              </a:ext>
            </a:extLst>
          </p:cNvPr>
          <p:cNvSpPr txBox="1"/>
          <p:nvPr/>
        </p:nvSpPr>
        <p:spPr>
          <a:xfrm>
            <a:off x="4572000" y="2543989"/>
            <a:ext cx="1526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highlight>
                  <a:srgbClr val="FF0000"/>
                </a:highlight>
                <a:latin typeface="+mj-ea"/>
                <a:ea typeface="+mj-ea"/>
              </a:rPr>
              <a:t>Danger</a:t>
            </a:r>
            <a:endParaRPr lang="ko-KR" altLang="en-US">
              <a:highlight>
                <a:srgbClr val="FF0000"/>
              </a:highlight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460B96-3ABB-4F67-A81B-44194A7E245C}"/>
              </a:ext>
            </a:extLst>
          </p:cNvPr>
          <p:cNvSpPr txBox="1"/>
          <p:nvPr/>
        </p:nvSpPr>
        <p:spPr>
          <a:xfrm>
            <a:off x="2290274" y="1612838"/>
            <a:ext cx="1526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highlight>
                  <a:srgbClr val="FF0000"/>
                </a:highlight>
                <a:latin typeface="+mj-ea"/>
                <a:ea typeface="+mj-ea"/>
              </a:rPr>
              <a:t>Danger</a:t>
            </a:r>
            <a:endParaRPr lang="ko-KR" altLang="en-US">
              <a:highlight>
                <a:srgbClr val="FF0000"/>
              </a:highlight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814EE2-8921-41BD-8CC3-61B002B572D1}"/>
              </a:ext>
            </a:extLst>
          </p:cNvPr>
          <p:cNvSpPr txBox="1"/>
          <p:nvPr/>
        </p:nvSpPr>
        <p:spPr>
          <a:xfrm>
            <a:off x="100748" y="1581434"/>
            <a:ext cx="1526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Fine</a:t>
            </a:r>
            <a:endParaRPr lang="ko-KR" altLang="en-US">
              <a:highlight>
                <a:srgbClr val="FFFF00"/>
              </a:highlight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D387D5-DE6A-4E0E-A4E4-F9CF08B1D717}"/>
              </a:ext>
            </a:extLst>
          </p:cNvPr>
          <p:cNvSpPr txBox="1"/>
          <p:nvPr/>
        </p:nvSpPr>
        <p:spPr>
          <a:xfrm>
            <a:off x="-352258" y="574755"/>
            <a:ext cx="1526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Fine</a:t>
            </a:r>
            <a:endParaRPr lang="ko-KR" altLang="en-US">
              <a:highlight>
                <a:srgbClr val="FFFF00"/>
              </a:highlight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5BA2EF-A322-40D2-A227-29F3DCB83C94}"/>
              </a:ext>
            </a:extLst>
          </p:cNvPr>
          <p:cNvSpPr txBox="1"/>
          <p:nvPr/>
        </p:nvSpPr>
        <p:spPr>
          <a:xfrm>
            <a:off x="2609056" y="1168211"/>
            <a:ext cx="1526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Fine</a:t>
            </a:r>
            <a:endParaRPr lang="ko-KR" altLang="en-US">
              <a:highlight>
                <a:srgbClr val="FFFF00"/>
              </a:highligh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66283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0BC104-3649-464C-B509-AF5A6F14B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1656" y="2479357"/>
            <a:ext cx="4625671" cy="949643"/>
          </a:xfrm>
        </p:spPr>
        <p:txBody>
          <a:bodyPr/>
          <a:lstStyle/>
          <a:p>
            <a:pPr algn="l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Test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8DD2FC-D7C2-4E68-97D2-9EB64095C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1656" y="3429000"/>
            <a:ext cx="4279790" cy="949643"/>
          </a:xfrm>
        </p:spPr>
        <p:txBody>
          <a:bodyPr/>
          <a:lstStyle/>
          <a:p>
            <a:pPr algn="l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In simulated environment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EFC153-C439-4E98-A23D-27B94A2E4EF8}"/>
              </a:ext>
            </a:extLst>
          </p:cNvPr>
          <p:cNvSpPr txBox="1"/>
          <p:nvPr/>
        </p:nvSpPr>
        <p:spPr>
          <a:xfrm>
            <a:off x="2166731" y="1773141"/>
            <a:ext cx="1478942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3</a:t>
            </a:r>
            <a:endParaRPr kumimoji="0" lang="ko-KR" altLang="en-US" sz="23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9512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BC4DC1B6-2B11-47FA-9D78-14168EA2A7C6}"/>
              </a:ext>
            </a:extLst>
          </p:cNvPr>
          <p:cNvSpPr txBox="1">
            <a:spLocks/>
          </p:cNvSpPr>
          <p:nvPr/>
        </p:nvSpPr>
        <p:spPr>
          <a:xfrm>
            <a:off x="238540" y="1161159"/>
            <a:ext cx="8587408" cy="973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>
                <a:solidFill>
                  <a:schemeClr val="bg1"/>
                </a:solidFill>
              </a:rPr>
              <a:t>Environment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FC4AE584-6567-400E-A464-926D043CA1EC}"/>
              </a:ext>
            </a:extLst>
          </p:cNvPr>
          <p:cNvSpPr txBox="1">
            <a:spLocks/>
          </p:cNvSpPr>
          <p:nvPr/>
        </p:nvSpPr>
        <p:spPr>
          <a:xfrm>
            <a:off x="286247" y="884584"/>
            <a:ext cx="5088835" cy="3876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>
                <a:solidFill>
                  <a:schemeClr val="bg1"/>
                </a:solidFill>
              </a:rPr>
              <a:t>Simulation and test</a:t>
            </a: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AAC64A-511F-4458-B9E3-A3945DADD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34" y="2350945"/>
            <a:ext cx="7587502" cy="426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7795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FBCBE9-ADF1-4A6A-A819-9FDFEA62FB99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+mj-ea"/>
                <a:ea typeface="+mj-ea"/>
              </a:rPr>
              <a:t>Simulation</a:t>
            </a:r>
            <a:endParaRPr lang="ko-KR" altLang="en-US" sz="320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그림 2" descr="바닥, 실내, 건물이(가) 표시된 사진&#10;&#10;자동 생성된 설명">
            <a:extLst>
              <a:ext uri="{FF2B5EF4-FFF2-40B4-BE49-F238E27FC236}">
                <a16:creationId xmlns:a16="http://schemas.microsoft.com/office/drawing/2014/main" id="{42712C7D-93E0-4796-B840-26B160D43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4" y="871180"/>
            <a:ext cx="9107171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435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C07FC1C-BF40-46AB-B226-4F46E34F2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4" y="866417"/>
            <a:ext cx="9078592" cy="512516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201429C-7F87-42FF-A86E-0CAE9B934233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+mj-ea"/>
                <a:ea typeface="+mj-ea"/>
              </a:rPr>
              <a:t>Simulation</a:t>
            </a:r>
            <a:endParaRPr lang="ko-KR" altLang="en-US" sz="320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5421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이(가) 표시된 사진&#10;&#10;자동 생성된 설명">
            <a:extLst>
              <a:ext uri="{FF2B5EF4-FFF2-40B4-BE49-F238E27FC236}">
                <a16:creationId xmlns:a16="http://schemas.microsoft.com/office/drawing/2014/main" id="{D3A8D475-9D5E-42E8-B850-49BB4DF78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" y="856891"/>
            <a:ext cx="9135750" cy="514421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65E98D9-1023-4CE4-BA8D-457188D32D9A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+mj-ea"/>
                <a:ea typeface="+mj-ea"/>
              </a:rPr>
              <a:t>Simulation</a:t>
            </a:r>
            <a:endParaRPr lang="ko-KR" altLang="en-US" sz="320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76554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7816131-1282-451B-9571-0958106AB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" y="856891"/>
            <a:ext cx="9126224" cy="514421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EF3143A-E52C-4F62-9B96-A78DE579A357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+mj-ea"/>
                <a:ea typeface="+mj-ea"/>
              </a:rPr>
              <a:t>Simulation</a:t>
            </a:r>
            <a:endParaRPr lang="ko-KR" altLang="en-US" sz="320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211407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C9B0C2-28B3-4595-8408-BD0E56AC8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" y="856891"/>
            <a:ext cx="9126224" cy="514421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14F81D8-D8FB-4461-844E-56312E5E56D7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+mj-ea"/>
                <a:ea typeface="+mj-ea"/>
              </a:rPr>
              <a:t>Simulation</a:t>
            </a:r>
            <a:endParaRPr lang="ko-KR" altLang="en-US" sz="320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40696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CF1CEEB-940D-4E17-914B-43D9FFC78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4" y="885470"/>
            <a:ext cx="9078592" cy="508706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D163874-C1F5-4AC9-AA4E-18572081282B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+mj-ea"/>
                <a:ea typeface="+mj-ea"/>
              </a:rPr>
              <a:t>Simulation</a:t>
            </a:r>
            <a:endParaRPr lang="ko-KR" altLang="en-US" sz="320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03440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FBCBE9-ADF1-4A6A-A819-9FDFEA62FB99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+mj-ea"/>
              </a:rPr>
              <a:t>Simulation</a:t>
            </a:r>
            <a:endParaRPr lang="ko-KR" altLang="en-US" sz="320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275536-9B8C-43DA-BC57-8D8B0FB79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" y="885470"/>
            <a:ext cx="9097645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37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0BC104-3649-464C-B509-AF5A6F14B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6080" y="1017767"/>
            <a:ext cx="3727174" cy="933740"/>
          </a:xfrm>
        </p:spPr>
        <p:txBody>
          <a:bodyPr/>
          <a:lstStyle/>
          <a:p>
            <a:pPr algn="l"/>
            <a:r>
              <a:rPr lang="en-US" altLang="ko-KR">
                <a:solidFill>
                  <a:schemeClr val="bg1"/>
                </a:solidFill>
              </a:rPr>
              <a:t>Contents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8DD2FC-D7C2-4E68-97D2-9EB64095C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26080" y="2131046"/>
            <a:ext cx="4068087" cy="3709187"/>
          </a:xfrm>
        </p:spPr>
        <p:txBody>
          <a:bodyPr>
            <a:normAutofit/>
          </a:bodyPr>
          <a:lstStyle/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altLang="ko-KR" sz="3200">
                <a:solidFill>
                  <a:schemeClr val="bg1"/>
                </a:solidFill>
                <a:latin typeface="+mn-ea"/>
              </a:rPr>
              <a:t>Topic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altLang="ko-KR" sz="3200">
                <a:solidFill>
                  <a:schemeClr val="bg1"/>
                </a:solidFill>
                <a:latin typeface="+mn-ea"/>
              </a:rPr>
              <a:t>Tech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altLang="ko-KR" sz="3200">
                <a:solidFill>
                  <a:schemeClr val="bg1"/>
                </a:solidFill>
                <a:latin typeface="+mn-ea"/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984862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FBCBE9-ADF1-4A6A-A819-9FDFEA62FB99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+mj-ea"/>
              </a:rPr>
              <a:t>Simulation</a:t>
            </a:r>
            <a:endParaRPr lang="ko-KR" altLang="en-US" sz="320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F174A7-A1A4-46D0-824F-04D8F738E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" y="866417"/>
            <a:ext cx="9135750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10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FBCBE9-ADF1-4A6A-A819-9FDFEA62FB99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+mj-ea"/>
              </a:rPr>
              <a:t>Simulation</a:t>
            </a:r>
            <a:endParaRPr lang="ko-KR" altLang="en-US" sz="320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3" name="그림 2" descr="실내, 바닥, 도로이(가) 표시된 사진&#10;&#10;자동 생성된 설명">
            <a:extLst>
              <a:ext uri="{FF2B5EF4-FFF2-40B4-BE49-F238E27FC236}">
                <a16:creationId xmlns:a16="http://schemas.microsoft.com/office/drawing/2014/main" id="{2E6C61F9-22FA-4185-ADFD-CFD78A776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1" y="852128"/>
            <a:ext cx="9116697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696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FBCBE9-ADF1-4A6A-A819-9FDFEA62FB99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+mj-ea"/>
              </a:rPr>
              <a:t>Simulation</a:t>
            </a:r>
            <a:endParaRPr lang="ko-KR" altLang="en-US" sz="320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3" name="그림 2" descr="전기톱이(가) 표시된 사진&#10;&#10;자동 생성된 설명">
            <a:extLst>
              <a:ext uri="{FF2B5EF4-FFF2-40B4-BE49-F238E27FC236}">
                <a16:creationId xmlns:a16="http://schemas.microsoft.com/office/drawing/2014/main" id="{4BE15C73-E0C2-40AD-9627-6C2CCDC48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" y="861654"/>
            <a:ext cx="9126224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050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FBCBE9-ADF1-4A6A-A819-9FDFEA62FB99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+mj-ea"/>
              </a:rPr>
              <a:t>Simulation</a:t>
            </a:r>
            <a:endParaRPr lang="ko-KR" altLang="en-US" sz="320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3" name="그림 2" descr="실내, 벽이(가) 표시된 사진&#10;&#10;자동 생성된 설명">
            <a:extLst>
              <a:ext uri="{FF2B5EF4-FFF2-40B4-BE49-F238E27FC236}">
                <a16:creationId xmlns:a16="http://schemas.microsoft.com/office/drawing/2014/main" id="{0BC5F302-0397-40C1-87E4-6398B69A7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" y="856891"/>
            <a:ext cx="9126224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6454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FBCBE9-ADF1-4A6A-A819-9FDFEA62FB99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+mj-ea"/>
              </a:rPr>
              <a:t>Simulation</a:t>
            </a:r>
            <a:endParaRPr lang="ko-KR" altLang="en-US" sz="320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3" name="그림 2" descr="실내, 바닥, 테이블이(가) 표시된 사진&#10;&#10;자동 생성된 설명">
            <a:extLst>
              <a:ext uri="{FF2B5EF4-FFF2-40B4-BE49-F238E27FC236}">
                <a16:creationId xmlns:a16="http://schemas.microsoft.com/office/drawing/2014/main" id="{B8357888-FED3-4A27-90FB-4AE74F0CE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" y="847364"/>
            <a:ext cx="9097645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133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FBCBE9-ADF1-4A6A-A819-9FDFEA62FB99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+mj-ea"/>
              </a:rPr>
              <a:t>Simulation</a:t>
            </a:r>
            <a:endParaRPr lang="ko-KR" altLang="en-US" sz="320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E6C249-DDC1-49BB-9319-ADFC18E53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4" y="871180"/>
            <a:ext cx="9107171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5544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FBCBE9-ADF1-4A6A-A819-9FDFEA62FB99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+mj-ea"/>
              </a:rPr>
              <a:t>Simulation</a:t>
            </a:r>
            <a:endParaRPr lang="ko-KR" altLang="en-US" sz="320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9A453E-1878-4228-B81F-241A562D0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" y="861654"/>
            <a:ext cx="9126224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283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FBCBE9-ADF1-4A6A-A819-9FDFEA62FB99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+mj-ea"/>
              </a:rPr>
              <a:t>Simulation</a:t>
            </a:r>
            <a:endParaRPr lang="ko-KR" altLang="en-US" sz="320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3" name="그림 2" descr="도로이(가) 표시된 사진&#10;&#10;자동 생성된 설명">
            <a:extLst>
              <a:ext uri="{FF2B5EF4-FFF2-40B4-BE49-F238E27FC236}">
                <a16:creationId xmlns:a16="http://schemas.microsoft.com/office/drawing/2014/main" id="{8EACD12A-0156-4FC2-950A-DC8A5F78F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" y="852128"/>
            <a:ext cx="9097645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9457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FBCBE9-ADF1-4A6A-A819-9FDFEA62FB99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+mj-ea"/>
              </a:rPr>
              <a:t>Simulation</a:t>
            </a:r>
            <a:endParaRPr lang="ko-KR" altLang="en-US" sz="320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3" name="그림 2" descr="실내, 전기톱, 바닥이(가) 표시된 사진&#10;&#10;자동 생성된 설명">
            <a:extLst>
              <a:ext uri="{FF2B5EF4-FFF2-40B4-BE49-F238E27FC236}">
                <a16:creationId xmlns:a16="http://schemas.microsoft.com/office/drawing/2014/main" id="{39A87E50-33E0-4119-90BF-5C6B07625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1" y="875943"/>
            <a:ext cx="9088118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448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FBCBE9-ADF1-4A6A-A819-9FDFEA62FB99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+mj-ea"/>
              </a:rPr>
              <a:t>Simulation</a:t>
            </a:r>
            <a:endParaRPr lang="ko-KR" altLang="en-US" sz="320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644E6F-BCDB-4551-BCC8-842E31B1E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" y="871180"/>
            <a:ext cx="9097645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046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0BC104-3649-464C-B509-AF5A6F14B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48851" y="2194561"/>
            <a:ext cx="4625671" cy="1234440"/>
          </a:xfrm>
        </p:spPr>
        <p:txBody>
          <a:bodyPr>
            <a:normAutofit/>
          </a:bodyPr>
          <a:lstStyle/>
          <a:p>
            <a:pPr algn="l"/>
            <a:r>
              <a:rPr lang="en-US" altLang="ko-KR" sz="7200">
                <a:solidFill>
                  <a:schemeClr val="tx1">
                    <a:lumMod val="85000"/>
                    <a:lumOff val="15000"/>
                  </a:schemeClr>
                </a:solidFill>
              </a:rPr>
              <a:t>Topic</a:t>
            </a:r>
            <a:endParaRPr lang="ko-KR" altLang="en-US" sz="7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8DD2FC-D7C2-4E68-97D2-9EB64095C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1656" y="3429000"/>
            <a:ext cx="4842344" cy="949643"/>
          </a:xfrm>
        </p:spPr>
        <p:txBody>
          <a:bodyPr/>
          <a:lstStyle/>
          <a:p>
            <a:pPr algn="l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Needs and Environment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EFC153-C439-4E98-A23D-27B94A2E4EF8}"/>
              </a:ext>
            </a:extLst>
          </p:cNvPr>
          <p:cNvSpPr txBox="1"/>
          <p:nvPr/>
        </p:nvSpPr>
        <p:spPr>
          <a:xfrm>
            <a:off x="2166731" y="1773141"/>
            <a:ext cx="1478942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90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2390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755793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FBCBE9-ADF1-4A6A-A819-9FDFEA62FB99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+mj-ea"/>
              </a:rPr>
              <a:t>Simulation</a:t>
            </a:r>
            <a:endParaRPr lang="ko-KR" altLang="en-US" sz="320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622D55-DB8B-4631-9CEA-8358AA68B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" y="871180"/>
            <a:ext cx="9097645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938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FBCBE9-ADF1-4A6A-A819-9FDFEA62FB99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+mj-ea"/>
              </a:rPr>
              <a:t>Simulation</a:t>
            </a:r>
            <a:endParaRPr lang="ko-KR" altLang="en-US" sz="320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C43F8F-DE7F-4B36-89B6-BE381FAAA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" y="871180"/>
            <a:ext cx="9097645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014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FBCBE9-ADF1-4A6A-A819-9FDFEA62FB99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+mj-ea"/>
              </a:rPr>
              <a:t>Simulation</a:t>
            </a:r>
            <a:endParaRPr lang="ko-KR" altLang="en-US" sz="320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61A324-6BF0-4EB2-8711-A6D061A9CF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4" y="875943"/>
            <a:ext cx="9107171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1398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FBCBE9-ADF1-4A6A-A819-9FDFEA62FB99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+mj-ea"/>
              </a:rPr>
              <a:t>Simulation</a:t>
            </a:r>
            <a:endParaRPr lang="ko-KR" altLang="en-US" sz="320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24B345-3F49-4C4D-82F2-4BFB33B64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1" y="871180"/>
            <a:ext cx="9088118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6965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FBCBE9-ADF1-4A6A-A819-9FDFEA62FB99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/>
                <a:ea typeface="KoPub돋움체 Medium"/>
                <a:cs typeface="+mn-cs"/>
              </a:rPr>
              <a:t>Simulation</a:t>
            </a:r>
            <a:endParaRPr kumimoji="0"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/>
              <a:ea typeface="KoPub돋움체 Medium"/>
              <a:cs typeface="+mn-cs"/>
            </a:endParaRPr>
          </a:p>
        </p:txBody>
      </p:sp>
      <p:pic>
        <p:nvPicPr>
          <p:cNvPr id="4" name="그림 3" descr="실내이(가) 표시된 사진&#10;&#10;자동 생성된 설명">
            <a:extLst>
              <a:ext uri="{FF2B5EF4-FFF2-40B4-BE49-F238E27FC236}">
                <a16:creationId xmlns:a16="http://schemas.microsoft.com/office/drawing/2014/main" id="{4AC375DD-2395-4012-A3F7-1D0809170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4" y="856891"/>
            <a:ext cx="9107171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226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681474-8B93-4FCE-AE11-B134AECD3876}"/>
              </a:ext>
            </a:extLst>
          </p:cNvPr>
          <p:cNvSpPr/>
          <p:nvPr/>
        </p:nvSpPr>
        <p:spPr>
          <a:xfrm>
            <a:off x="452976" y="757902"/>
            <a:ext cx="261399" cy="1371373"/>
          </a:xfrm>
          <a:prstGeom prst="rect">
            <a:avLst/>
          </a:prstGeom>
          <a:solidFill>
            <a:srgbClr val="006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64E819-6560-4E8F-BFFE-6BA82097E843}"/>
              </a:ext>
            </a:extLst>
          </p:cNvPr>
          <p:cNvSpPr txBox="1"/>
          <p:nvPr/>
        </p:nvSpPr>
        <p:spPr>
          <a:xfrm>
            <a:off x="781050" y="1234521"/>
            <a:ext cx="7229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More data is needed for training. Overall recognition rate is too low.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Some object is recognized to different object or tracks.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solidFill>
                  <a:prstClr val="black">
                    <a:lumMod val="95000"/>
                    <a:lumOff val="5000"/>
                  </a:prstClr>
                </a:solidFill>
                <a:latin typeface="KoPub돋움체 Medium"/>
                <a:ea typeface="KoPub돋움체 Medium"/>
              </a:rPr>
              <a:t>Specially, hardly recognize tracks at night. 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67C988-2C4C-437A-92BF-A61D8E4EEBA3}"/>
              </a:ext>
            </a:extLst>
          </p:cNvPr>
          <p:cNvSpPr txBox="1"/>
          <p:nvPr/>
        </p:nvSpPr>
        <p:spPr>
          <a:xfrm>
            <a:off x="781050" y="711301"/>
            <a:ext cx="5038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800">
                <a:latin typeface="+mj-ea"/>
                <a:ea typeface="+mj-ea"/>
              </a:rPr>
              <a:t>Low recognition rate</a:t>
            </a:r>
            <a:endParaRPr lang="ko-KR" altLang="ko-KR" sz="2000"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94E023-AB2F-4C51-B98A-64CCF90E3D95}"/>
              </a:ext>
            </a:extLst>
          </p:cNvPr>
          <p:cNvSpPr/>
          <p:nvPr/>
        </p:nvSpPr>
        <p:spPr>
          <a:xfrm>
            <a:off x="452976" y="2384661"/>
            <a:ext cx="261399" cy="1371373"/>
          </a:xfrm>
          <a:prstGeom prst="rect">
            <a:avLst/>
          </a:prstGeom>
          <a:solidFill>
            <a:srgbClr val="0097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B84808-8610-4126-B4D9-52BCC1259F85}"/>
              </a:ext>
            </a:extLst>
          </p:cNvPr>
          <p:cNvSpPr txBox="1"/>
          <p:nvPr/>
        </p:nvSpPr>
        <p:spPr>
          <a:xfrm>
            <a:off x="781050" y="2861280"/>
            <a:ext cx="8253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To apply in real </a:t>
            </a:r>
            <a:r>
              <a:rPr lang="en-US" altLang="ko-KR">
                <a:solidFill>
                  <a:prstClr val="black">
                    <a:lumMod val="95000"/>
                    <a:lumOff val="5000"/>
                  </a:prstClr>
                </a:solidFill>
                <a:latin typeface="KoPub돋움체 Medium"/>
                <a:ea typeface="KoPub돋움체 Medium"/>
              </a:rPr>
              <a:t>train system, Speed must be fast.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First </a:t>
            </a:r>
            <a:r>
              <a:rPr lang="en-US" altLang="ko-KR">
                <a:solidFill>
                  <a:prstClr val="black">
                    <a:lumMod val="95000"/>
                    <a:lumOff val="5000"/>
                  </a:prstClr>
                </a:solidFill>
                <a:latin typeface="KoPub돋움체 Medium"/>
                <a:ea typeface="KoPub돋움체 Medium"/>
              </a:rPr>
              <a:t>we expect speed about 30 frame per sec.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solidFill>
                  <a:prstClr val="black">
                    <a:lumMod val="95000"/>
                    <a:lumOff val="5000"/>
                  </a:prstClr>
                </a:solidFill>
                <a:latin typeface="KoPub돋움체 Medium"/>
                <a:ea typeface="KoPub돋움체 Medium"/>
              </a:rPr>
              <a:t>However, our result is about 5 frame per sec. Speed needs improvement.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E54330-A11D-443B-B015-9875C2A09940}"/>
              </a:ext>
            </a:extLst>
          </p:cNvPr>
          <p:cNvSpPr txBox="1"/>
          <p:nvPr/>
        </p:nvSpPr>
        <p:spPr>
          <a:xfrm>
            <a:off x="781050" y="2338060"/>
            <a:ext cx="5038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Low speed</a:t>
            </a: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1523F7-7CF9-43F6-953F-07C37F8C77B4}"/>
              </a:ext>
            </a:extLst>
          </p:cNvPr>
          <p:cNvSpPr/>
          <p:nvPr/>
        </p:nvSpPr>
        <p:spPr>
          <a:xfrm>
            <a:off x="452976" y="4086597"/>
            <a:ext cx="261399" cy="1371373"/>
          </a:xfrm>
          <a:prstGeom prst="rect">
            <a:avLst/>
          </a:prstGeom>
          <a:solidFill>
            <a:srgbClr val="5EC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3D4535-62CF-441B-B8C8-A0A84904645E}"/>
              </a:ext>
            </a:extLst>
          </p:cNvPr>
          <p:cNvSpPr txBox="1"/>
          <p:nvPr/>
        </p:nvSpPr>
        <p:spPr>
          <a:xfrm>
            <a:off x="781050" y="4563216"/>
            <a:ext cx="7909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solidFill>
                  <a:prstClr val="black">
                    <a:lumMod val="95000"/>
                    <a:lumOff val="5000"/>
                  </a:prstClr>
                </a:solidFill>
                <a:latin typeface="KoPub돋움체 Medium"/>
                <a:ea typeface="KoPub돋움체 Medium"/>
              </a:rPr>
              <a:t>To improve recognization rate, we decide to choose only 4 object to detect.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solidFill>
                  <a:prstClr val="black">
                    <a:lumMod val="95000"/>
                    <a:lumOff val="5000"/>
                  </a:prstClr>
                </a:solidFill>
                <a:latin typeface="KoPub돋움체 Medium"/>
                <a:ea typeface="KoPub돋움체 Medium"/>
              </a:rPr>
              <a:t>But in simulation, there are lots of objects we don’t train are detected.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This can reduce the reliability of our project.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9D9D60-29B3-4AC4-B5A6-8524A5FF7F32}"/>
              </a:ext>
            </a:extLst>
          </p:cNvPr>
          <p:cNvSpPr txBox="1"/>
          <p:nvPr/>
        </p:nvSpPr>
        <p:spPr>
          <a:xfrm>
            <a:off x="781050" y="4039996"/>
            <a:ext cx="5875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Unexpected object recognition</a:t>
            </a: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FBCBE9-ADF1-4A6A-A819-9FDFEA62FB99}"/>
              </a:ext>
            </a:extLst>
          </p:cNvPr>
          <p:cNvSpPr/>
          <p:nvPr/>
        </p:nvSpPr>
        <p:spPr>
          <a:xfrm>
            <a:off x="141096" y="6183524"/>
            <a:ext cx="53370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What to improve that I think</a:t>
            </a:r>
            <a:endParaRPr kumimoji="0"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69657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681474-8B93-4FCE-AE11-B134AECD3876}"/>
              </a:ext>
            </a:extLst>
          </p:cNvPr>
          <p:cNvSpPr/>
          <p:nvPr/>
        </p:nvSpPr>
        <p:spPr>
          <a:xfrm>
            <a:off x="452976" y="757902"/>
            <a:ext cx="261399" cy="1371373"/>
          </a:xfrm>
          <a:prstGeom prst="rect">
            <a:avLst/>
          </a:prstGeom>
          <a:solidFill>
            <a:srgbClr val="006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64E819-6560-4E8F-BFFE-6BA82097E843}"/>
              </a:ext>
            </a:extLst>
          </p:cNvPr>
          <p:cNvSpPr txBox="1"/>
          <p:nvPr/>
        </p:nvSpPr>
        <p:spPr>
          <a:xfrm>
            <a:off x="781050" y="1234521"/>
            <a:ext cx="7229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If someone ask </a:t>
            </a:r>
            <a:r>
              <a:rPr lang="en-US" altLang="ko-KR">
                <a:solidFill>
                  <a:prstClr val="black">
                    <a:lumMod val="95000"/>
                    <a:lumOff val="5000"/>
                  </a:prstClr>
                </a:solidFill>
                <a:latin typeface="KoPub돋움체 Medium"/>
                <a:ea typeface="KoPub돋움체 Medium"/>
              </a:rPr>
              <a:t>you about weather or light environment condition, you should be able to explain about this problem. Make counterplan for question.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67C988-2C4C-437A-92BF-A61D8E4EEBA3}"/>
              </a:ext>
            </a:extLst>
          </p:cNvPr>
          <p:cNvSpPr txBox="1"/>
          <p:nvPr/>
        </p:nvSpPr>
        <p:spPr>
          <a:xfrm>
            <a:off x="781050" y="711301"/>
            <a:ext cx="7581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>
                <a:solidFill>
                  <a:prstClr val="black"/>
                </a:solidFill>
                <a:latin typeface="KoPub돋움체 Bold"/>
                <a:ea typeface="KoPub돋움체 Bold"/>
              </a:rPr>
              <a:t>Make counterplan for weather, light condition</a:t>
            </a:r>
            <a:endParaRPr kumimoji="0" lang="ko-KR" altLang="ko-KR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94E023-AB2F-4C51-B98A-64CCF90E3D95}"/>
              </a:ext>
            </a:extLst>
          </p:cNvPr>
          <p:cNvSpPr/>
          <p:nvPr/>
        </p:nvSpPr>
        <p:spPr>
          <a:xfrm>
            <a:off x="452976" y="2384661"/>
            <a:ext cx="261399" cy="1371373"/>
          </a:xfrm>
          <a:prstGeom prst="rect">
            <a:avLst/>
          </a:prstGeom>
          <a:solidFill>
            <a:srgbClr val="0097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B84808-8610-4126-B4D9-52BCC1259F85}"/>
              </a:ext>
            </a:extLst>
          </p:cNvPr>
          <p:cNvSpPr txBox="1"/>
          <p:nvPr/>
        </p:nvSpPr>
        <p:spPr>
          <a:xfrm>
            <a:off x="781050" y="2861280"/>
            <a:ext cx="8253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lumMod val="95000"/>
                    <a:lumOff val="5000"/>
                  </a:prstClr>
                </a:solidFill>
              </a:rPr>
              <a:t>We have 2 computers for deep learning. You better use this, not your notebook. Make enough data first, request and run training on computer for deep learning.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E54330-A11D-443B-B015-9875C2A09940}"/>
              </a:ext>
            </a:extLst>
          </p:cNvPr>
          <p:cNvSpPr txBox="1"/>
          <p:nvPr/>
        </p:nvSpPr>
        <p:spPr>
          <a:xfrm>
            <a:off x="781050" y="2338060"/>
            <a:ext cx="5038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>
                <a:solidFill>
                  <a:prstClr val="black">
                    <a:lumMod val="95000"/>
                    <a:lumOff val="5000"/>
                  </a:prstClr>
                </a:solidFill>
                <a:latin typeface="KoPub돋움체 Bold"/>
                <a:ea typeface="KoPub돋움체 Bold"/>
              </a:rPr>
              <a:t>Ask for h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ardware support</a:t>
            </a: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1523F7-7CF9-43F6-953F-07C37F8C77B4}"/>
              </a:ext>
            </a:extLst>
          </p:cNvPr>
          <p:cNvSpPr/>
          <p:nvPr/>
        </p:nvSpPr>
        <p:spPr>
          <a:xfrm>
            <a:off x="452976" y="4086597"/>
            <a:ext cx="261399" cy="1371373"/>
          </a:xfrm>
          <a:prstGeom prst="rect">
            <a:avLst/>
          </a:prstGeom>
          <a:solidFill>
            <a:srgbClr val="5EC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3D4535-62CF-441B-B8C8-A0A84904645E}"/>
              </a:ext>
            </a:extLst>
          </p:cNvPr>
          <p:cNvSpPr txBox="1"/>
          <p:nvPr/>
        </p:nvSpPr>
        <p:spPr>
          <a:xfrm>
            <a:off x="781050" y="4563216"/>
            <a:ext cx="7909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lumMod val="95000"/>
                    <a:lumOff val="5000"/>
                  </a:prstClr>
                </a:solidFill>
                <a:latin typeface="KoPub돋움체 Medium"/>
                <a:ea typeface="KoPub돋움체 Medium"/>
              </a:rPr>
              <a:t>Add more detail about object. For example, there is difference of risk between a standing person and a lying person. </a:t>
            </a:r>
            <a:r>
              <a:rPr lang="en-US" altLang="ko-KR"/>
              <a:t>Bring results by reflecting these specific situations on the object.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9D9D60-29B3-4AC4-B5A6-8524A5FF7F32}"/>
              </a:ext>
            </a:extLst>
          </p:cNvPr>
          <p:cNvSpPr txBox="1"/>
          <p:nvPr/>
        </p:nvSpPr>
        <p:spPr>
          <a:xfrm>
            <a:off x="781049" y="4039996"/>
            <a:ext cx="8564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prstClr val="black">
                    <a:lumMod val="95000"/>
                    <a:lumOff val="5000"/>
                  </a:prstClr>
                </a:solidFill>
                <a:latin typeface="KoPub돋움체 Bold"/>
                <a:ea typeface="KoPub돋움체 Bold"/>
              </a:rPr>
              <a:t>Consider object in the real world, and add detail</a:t>
            </a: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FBCBE9-ADF1-4A6A-A819-9FDFEA62FB99}"/>
              </a:ext>
            </a:extLst>
          </p:cNvPr>
          <p:cNvSpPr/>
          <p:nvPr/>
        </p:nvSpPr>
        <p:spPr>
          <a:xfrm>
            <a:off x="141096" y="6183524"/>
            <a:ext cx="80272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prstClr val="white"/>
                </a:solidFill>
                <a:latin typeface="KoPub돋움체 Bold"/>
                <a:ea typeface="KoPub돋움체 Bold"/>
              </a:rPr>
              <a:t>The improvements that the professor said</a:t>
            </a:r>
            <a:endParaRPr kumimoji="0"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67673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0BC104-3649-464C-B509-AF5A6F14B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94258"/>
            <a:ext cx="9144000" cy="1176337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ko-KR" sz="3100">
                <a:latin typeface="+mn-ea"/>
                <a:ea typeface="+mn-ea"/>
              </a:rPr>
              <a:t>Thank you for listening</a:t>
            </a:r>
            <a:br>
              <a:rPr lang="en-US" altLang="ko-KR" sz="4000"/>
            </a:br>
            <a:r>
              <a:rPr lang="en-US" altLang="ko-KR" sz="6700"/>
              <a:t>QnA</a:t>
            </a:r>
            <a:endParaRPr lang="ko-KR" altLang="en-US" sz="4000"/>
          </a:p>
        </p:txBody>
      </p:sp>
    </p:spTree>
    <p:extLst>
      <p:ext uri="{BB962C8B-B14F-4D97-AF65-F5344CB8AC3E}">
        <p14:creationId xmlns:p14="http://schemas.microsoft.com/office/powerpoint/2010/main" val="2329415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0BC104-3649-464C-B509-AF5A6F14B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835" y="1186326"/>
            <a:ext cx="9018165" cy="973497"/>
          </a:xfrm>
        </p:spPr>
        <p:txBody>
          <a:bodyPr>
            <a:noAutofit/>
          </a:bodyPr>
          <a:lstStyle/>
          <a:p>
            <a:pPr algn="l"/>
            <a:r>
              <a:rPr lang="en-US" altLang="ko-KR" sz="4800">
                <a:solidFill>
                  <a:schemeClr val="bg1"/>
                </a:solidFill>
              </a:rPr>
              <a:t>Railway Obstacle Detector</a:t>
            </a:r>
            <a:endParaRPr lang="ko-KR" altLang="en-US" sz="4800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8DD2FC-D7C2-4E68-97D2-9EB64095C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801" y="992513"/>
            <a:ext cx="5429687" cy="387625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altLang="ko-KR">
                <a:solidFill>
                  <a:schemeClr val="bg1"/>
                </a:solidFill>
              </a:rPr>
              <a:t>Technology For Train Autonomous Driving</a:t>
            </a: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F255562-C167-426F-BB02-9CF1E5B00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7256"/>
            <a:ext cx="6120424" cy="42372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2428DB9-D583-4643-B047-305E23F5AE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29" r="20177"/>
          <a:stretch/>
        </p:blipFill>
        <p:spPr>
          <a:xfrm>
            <a:off x="5681078" y="2496712"/>
            <a:ext cx="3197450" cy="349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09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0BC104-3649-464C-B509-AF5A6F14B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883" y="1074965"/>
            <a:ext cx="8186766" cy="909886"/>
          </a:xfrm>
        </p:spPr>
        <p:txBody>
          <a:bodyPr>
            <a:noAutofit/>
          </a:bodyPr>
          <a:lstStyle/>
          <a:p>
            <a:pPr algn="l"/>
            <a:r>
              <a:rPr lang="en-US" altLang="ko-KR" sz="4000"/>
              <a:t>In previous research,</a:t>
            </a:r>
            <a:br>
              <a:rPr lang="en-US" altLang="ko-KR" sz="4000"/>
            </a:br>
            <a:r>
              <a:rPr lang="en-US" altLang="ko-KR" sz="4000"/>
              <a:t>a system fixed to the track is used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8CBBAA-A823-4074-ABFA-4D0A1FA0D1B1}"/>
              </a:ext>
            </a:extLst>
          </p:cNvPr>
          <p:cNvSpPr/>
          <p:nvPr/>
        </p:nvSpPr>
        <p:spPr>
          <a:xfrm>
            <a:off x="310101" y="822243"/>
            <a:ext cx="143123" cy="1085557"/>
          </a:xfrm>
          <a:prstGeom prst="rect">
            <a:avLst/>
          </a:prstGeom>
          <a:solidFill>
            <a:srgbClr val="006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389D4E-B54E-4A93-8486-96EE43037862}"/>
              </a:ext>
            </a:extLst>
          </p:cNvPr>
          <p:cNvSpPr/>
          <p:nvPr/>
        </p:nvSpPr>
        <p:spPr>
          <a:xfrm>
            <a:off x="0" y="6236618"/>
            <a:ext cx="7760458" cy="526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800">
                <a:solidFill>
                  <a:schemeClr val="bg1"/>
                </a:solidFill>
              </a:rPr>
              <a:t>Reperences</a:t>
            </a:r>
          </a:p>
          <a:p>
            <a:pPr marL="228600" indent="-228600">
              <a:lnSpc>
                <a:spcPct val="120000"/>
              </a:lnSpc>
              <a:buAutoNum type="arabicParenBoth"/>
            </a:pPr>
            <a:r>
              <a:rPr lang="en-US" altLang="ko-KR" sz="800">
                <a:solidFill>
                  <a:schemeClr val="bg1"/>
                </a:solidFill>
              </a:rPr>
              <a:t>https://www.virtualmarket.innotrans.de/en/SALVIS-X-Obstacle-Detection-System-for-monitoring-of-railway-tracks-under-the-road-overpasses,p1625580</a:t>
            </a:r>
          </a:p>
          <a:p>
            <a:pPr marL="228600" indent="-228600">
              <a:lnSpc>
                <a:spcPct val="120000"/>
              </a:lnSpc>
              <a:buAutoNum type="arabicParenBoth"/>
            </a:pPr>
            <a:r>
              <a:rPr lang="en-US" altLang="ko-KR" sz="800">
                <a:solidFill>
                  <a:schemeClr val="bg1"/>
                </a:solidFill>
              </a:rPr>
              <a:t>https://www.youtube.com/watch?v=JGw6QpYShgY</a:t>
            </a:r>
            <a:endParaRPr lang="en-US" altLang="ko-KR" sz="80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1" name="Picture 3" descr="railway obstacle detection systemì ëí ì´ë¯¸ì§ ê²ìê²°ê³¼">
            <a:extLst>
              <a:ext uri="{FF2B5EF4-FFF2-40B4-BE49-F238E27FC236}">
                <a16:creationId xmlns:a16="http://schemas.microsoft.com/office/drawing/2014/main" id="{F90E130B-12D3-481A-B886-AA3AF061D2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3" b="18967"/>
          <a:stretch/>
        </p:blipFill>
        <p:spPr bwMode="auto">
          <a:xfrm>
            <a:off x="319563" y="2390205"/>
            <a:ext cx="4134886" cy="299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ailway obstacle detection systemì ëí ì´ë¯¸ì§ ê²ìê²°ê³¼">
            <a:extLst>
              <a:ext uri="{FF2B5EF4-FFF2-40B4-BE49-F238E27FC236}">
                <a16:creationId xmlns:a16="http://schemas.microsoft.com/office/drawing/2014/main" id="{4688C848-0471-440E-8AFE-F19D0407DD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7"/>
          <a:stretch/>
        </p:blipFill>
        <p:spPr bwMode="auto">
          <a:xfrm>
            <a:off x="4581222" y="2390204"/>
            <a:ext cx="4293625" cy="299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18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ailway obstacle detection systemì ëí ì´ë¯¸ì§ ê²ìê²°ê³¼">
            <a:extLst>
              <a:ext uri="{FF2B5EF4-FFF2-40B4-BE49-F238E27FC236}">
                <a16:creationId xmlns:a16="http://schemas.microsoft.com/office/drawing/2014/main" id="{946EB038-2FEB-4D3C-989C-AF7FACFF3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01" y="2390204"/>
            <a:ext cx="8632824" cy="305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00BC104-3649-464C-B509-AF5A6F14B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883" y="1074965"/>
            <a:ext cx="8186766" cy="909886"/>
          </a:xfrm>
        </p:spPr>
        <p:txBody>
          <a:bodyPr>
            <a:noAutofit/>
          </a:bodyPr>
          <a:lstStyle/>
          <a:p>
            <a:pPr algn="l"/>
            <a:r>
              <a:rPr lang="en-US" altLang="ko-KR" sz="4000"/>
              <a:t>In previous research,</a:t>
            </a:r>
            <a:br>
              <a:rPr lang="en-US" altLang="ko-KR" sz="4000"/>
            </a:br>
            <a:r>
              <a:rPr lang="en-US" altLang="ko-KR" sz="4000"/>
              <a:t>a system fixed to the track is used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8CBBAA-A823-4074-ABFA-4D0A1FA0D1B1}"/>
              </a:ext>
            </a:extLst>
          </p:cNvPr>
          <p:cNvSpPr/>
          <p:nvPr/>
        </p:nvSpPr>
        <p:spPr>
          <a:xfrm>
            <a:off x="310101" y="822243"/>
            <a:ext cx="143123" cy="1085557"/>
          </a:xfrm>
          <a:prstGeom prst="rect">
            <a:avLst/>
          </a:prstGeom>
          <a:solidFill>
            <a:srgbClr val="006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389D4E-B54E-4A93-8486-96EE43037862}"/>
              </a:ext>
            </a:extLst>
          </p:cNvPr>
          <p:cNvSpPr/>
          <p:nvPr/>
        </p:nvSpPr>
        <p:spPr>
          <a:xfrm>
            <a:off x="0" y="6236618"/>
            <a:ext cx="7760458" cy="526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800">
                <a:solidFill>
                  <a:schemeClr val="bg1"/>
                </a:solidFill>
              </a:rPr>
              <a:t>Reperences</a:t>
            </a:r>
            <a:endParaRPr kumimoji="0" lang="en-US" altLang="ko-KR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  <a:p>
            <a:pPr marL="228600" marR="0" lvl="0" indent="-2286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https://www.virtualmarket.innotrans.de/en/SALVIS-X-Obstacle-Detection-System-for-monitoring-of-railway-tracks-under-the-road-overpasses,p1625580</a:t>
            </a:r>
          </a:p>
          <a:p>
            <a:pPr marL="228600" marR="0" lvl="0" indent="-2286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https://www.youtube.com/watch?v=JGw6QpYShgY</a:t>
            </a:r>
            <a:endParaRPr kumimoji="0" lang="en-US" altLang="ko-KR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7849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E6389D4E-B54E-4A93-8486-96EE43037862}"/>
              </a:ext>
            </a:extLst>
          </p:cNvPr>
          <p:cNvSpPr/>
          <p:nvPr/>
        </p:nvSpPr>
        <p:spPr>
          <a:xfrm>
            <a:off x="129785" y="6236618"/>
            <a:ext cx="2844048" cy="3788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ko-KR" sz="800">
                <a:solidFill>
                  <a:schemeClr val="bg1"/>
                </a:solidFill>
              </a:rPr>
              <a:t>Reperences</a:t>
            </a:r>
            <a:endParaRPr kumimoji="0" lang="en-US" altLang="ko-KR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  <a:p>
            <a:pPr marL="228600" marR="0" lvl="0" indent="-2286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https://www.youtube.com/watch?v=JGw6QpYShgY</a:t>
            </a:r>
            <a:endParaRPr kumimoji="0" lang="en-US" altLang="ko-KR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CF0C6BF-2F9D-436C-A682-CBE326B73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2952"/>
            <a:ext cx="9144000" cy="4851042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993DAEFD-462A-4D8F-A632-5F05E3F5A8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883" y="-5708"/>
            <a:ext cx="8186766" cy="909886"/>
          </a:xfrm>
        </p:spPr>
        <p:txBody>
          <a:bodyPr>
            <a:noAutofit/>
          </a:bodyPr>
          <a:lstStyle/>
          <a:p>
            <a:pPr algn="l"/>
            <a:r>
              <a:rPr lang="en-US" altLang="ko-KR" sz="4000"/>
              <a:t>Exist study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0E368B-5F0A-4E80-A434-7F8CDA0632A0}"/>
              </a:ext>
            </a:extLst>
          </p:cNvPr>
          <p:cNvSpPr/>
          <p:nvPr/>
        </p:nvSpPr>
        <p:spPr>
          <a:xfrm>
            <a:off x="310101" y="314899"/>
            <a:ext cx="143123" cy="516911"/>
          </a:xfrm>
          <a:prstGeom prst="rect">
            <a:avLst/>
          </a:prstGeom>
          <a:solidFill>
            <a:srgbClr val="006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4938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930435E-180F-4B6F-9791-E1A0E773A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0022"/>
            <a:ext cx="9144000" cy="488397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D17FB76-D1C6-4E48-9B32-F7CA64EB140B}"/>
              </a:ext>
            </a:extLst>
          </p:cNvPr>
          <p:cNvSpPr/>
          <p:nvPr/>
        </p:nvSpPr>
        <p:spPr>
          <a:xfrm>
            <a:off x="129785" y="6236618"/>
            <a:ext cx="2844048" cy="3788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ko-KR" sz="800">
                <a:solidFill>
                  <a:schemeClr val="bg1"/>
                </a:solidFill>
              </a:rPr>
              <a:t>Reperences</a:t>
            </a:r>
            <a:endParaRPr kumimoji="0" lang="en-US" altLang="ko-KR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  <a:p>
            <a:pPr marL="228600" marR="0" lvl="0" indent="-2286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https://www.youtube.com/watch?v=JGw6QpYShgY</a:t>
            </a:r>
            <a:endParaRPr kumimoji="0" lang="en-US" altLang="ko-KR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CB5D433-972A-4E96-96AF-7EE917E6A7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883" y="-5708"/>
            <a:ext cx="8186766" cy="909886"/>
          </a:xfrm>
        </p:spPr>
        <p:txBody>
          <a:bodyPr>
            <a:noAutofit/>
          </a:bodyPr>
          <a:lstStyle/>
          <a:p>
            <a:pPr algn="l"/>
            <a:r>
              <a:rPr lang="en-US" altLang="ko-KR" sz="4000"/>
              <a:t>Exist study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887E16-001B-4A48-8ABE-111D027FAC3B}"/>
              </a:ext>
            </a:extLst>
          </p:cNvPr>
          <p:cNvSpPr/>
          <p:nvPr/>
        </p:nvSpPr>
        <p:spPr>
          <a:xfrm>
            <a:off x="310101" y="314899"/>
            <a:ext cx="143123" cy="516911"/>
          </a:xfrm>
          <a:prstGeom prst="rect">
            <a:avLst/>
          </a:prstGeom>
          <a:solidFill>
            <a:srgbClr val="006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5561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돋움">
      <a:majorFont>
        <a:latin typeface="KoPub돋움체 Bold"/>
        <a:ea typeface="KoPub돋움체 Bold"/>
        <a:cs typeface=""/>
      </a:majorFont>
      <a:minorFont>
        <a:latin typeface="KoPub돋움체 Medium"/>
        <a:ea typeface="KoPub돋움체 Medium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1003</TotalTime>
  <Words>629</Words>
  <Application>Microsoft Office PowerPoint</Application>
  <PresentationFormat>화면 슬라이드 쇼(4:3)</PresentationFormat>
  <Paragraphs>128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2" baseType="lpstr">
      <vt:lpstr>KoPub돋움체 Bold</vt:lpstr>
      <vt:lpstr>KoPub돋움체 Medium</vt:lpstr>
      <vt:lpstr>Arial</vt:lpstr>
      <vt:lpstr>Cambria Math</vt:lpstr>
      <vt:lpstr>Office 테마</vt:lpstr>
      <vt:lpstr>Real-time image-based obstacle detection and identification system using deep learning on railroad tracks environments</vt:lpstr>
      <vt:lpstr>Project Team Member</vt:lpstr>
      <vt:lpstr>Contents</vt:lpstr>
      <vt:lpstr>Topic</vt:lpstr>
      <vt:lpstr>Railway Obstacle Detector</vt:lpstr>
      <vt:lpstr>In previous research, a system fixed to the track is used</vt:lpstr>
      <vt:lpstr>In previous research, a system fixed to the track is used</vt:lpstr>
      <vt:lpstr>Exist study</vt:lpstr>
      <vt:lpstr>Exist study</vt:lpstr>
      <vt:lpstr>Exist study</vt:lpstr>
      <vt:lpstr>Exist study</vt:lpstr>
      <vt:lpstr>Tech</vt:lpstr>
      <vt:lpstr>PowerPoint 프레젠테이션</vt:lpstr>
      <vt:lpstr>U-net</vt:lpstr>
      <vt:lpstr>U-net</vt:lpstr>
      <vt:lpstr>U-net</vt:lpstr>
      <vt:lpstr>PowerPoint 프레젠테이션</vt:lpstr>
      <vt:lpstr>PowerPoint 프레젠테이션</vt:lpstr>
      <vt:lpstr>PowerPoint 프레젠테이션</vt:lpstr>
      <vt:lpstr>PowerPoint 프레젠테이션</vt:lpstr>
      <vt:lpstr>Test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 for listening QnA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숭실대학교 입학설명회</dc:title>
  <dc:creator>김민석</dc:creator>
  <cp:lastModifiedBy>김민석</cp:lastModifiedBy>
  <cp:revision>78</cp:revision>
  <dcterms:created xsi:type="dcterms:W3CDTF">2019-06-06T05:10:28Z</dcterms:created>
  <dcterms:modified xsi:type="dcterms:W3CDTF">2019-09-07T09:39:15Z</dcterms:modified>
</cp:coreProperties>
</file>